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1C1E1-D3D0-4A22-8B19-6C810BBC37F5}" type="datetimeFigureOut">
              <a:rPr lang="ru-RU" smtClean="0"/>
              <a:t>15.12.2020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0297A-FF34-4ED9-B79A-82EC10A1AF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8271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1C1E1-D3D0-4A22-8B19-6C810BBC37F5}" type="datetimeFigureOut">
              <a:rPr lang="ru-RU" smtClean="0"/>
              <a:t>15.12.2020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0297A-FF34-4ED9-B79A-82EC10A1AF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9968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1C1E1-D3D0-4A22-8B19-6C810BBC37F5}" type="datetimeFigureOut">
              <a:rPr lang="ru-RU" smtClean="0"/>
              <a:t>15.12.2020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0297A-FF34-4ED9-B79A-82EC10A1AF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31165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1C1E1-D3D0-4A22-8B19-6C810BBC37F5}" type="datetimeFigureOut">
              <a:rPr lang="ru-RU" smtClean="0"/>
              <a:t>15.12.2020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0297A-FF34-4ED9-B79A-82EC10A1AF27}" type="slidenum">
              <a:rPr lang="ru-RU" smtClean="0"/>
              <a:t>‹#›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08241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1C1E1-D3D0-4A22-8B19-6C810BBC37F5}" type="datetimeFigureOut">
              <a:rPr lang="ru-RU" smtClean="0"/>
              <a:t>15.12.2020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0297A-FF34-4ED9-B79A-82EC10A1AF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0193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1C1E1-D3D0-4A22-8B19-6C810BBC37F5}" type="datetimeFigureOut">
              <a:rPr lang="ru-RU" smtClean="0"/>
              <a:t>15.12.2020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0297A-FF34-4ED9-B79A-82EC10A1AF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61631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1C1E1-D3D0-4A22-8B19-6C810BBC37F5}" type="datetimeFigureOut">
              <a:rPr lang="ru-RU" smtClean="0"/>
              <a:t>15.12.2020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0297A-FF34-4ED9-B79A-82EC10A1AF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1024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1C1E1-D3D0-4A22-8B19-6C810BBC37F5}" type="datetimeFigureOut">
              <a:rPr lang="ru-RU" smtClean="0"/>
              <a:t>15.12.2020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0297A-FF34-4ED9-B79A-82EC10A1AF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7719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1C1E1-D3D0-4A22-8B19-6C810BBC37F5}" type="datetimeFigureOut">
              <a:rPr lang="ru-RU" smtClean="0"/>
              <a:t>15.12.2020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0297A-FF34-4ED9-B79A-82EC10A1AF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4345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1C1E1-D3D0-4A22-8B19-6C810BBC37F5}" type="datetimeFigureOut">
              <a:rPr lang="ru-RU" smtClean="0"/>
              <a:t>15.12.2020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0297A-FF34-4ED9-B79A-82EC10A1AF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1779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1C1E1-D3D0-4A22-8B19-6C810BBC37F5}" type="datetimeFigureOut">
              <a:rPr lang="ru-RU" smtClean="0"/>
              <a:t>15.12.2020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0297A-FF34-4ED9-B79A-82EC10A1AF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8825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1C1E1-D3D0-4A22-8B19-6C810BBC37F5}" type="datetimeFigureOut">
              <a:rPr lang="ru-RU" smtClean="0"/>
              <a:t>15.12.2020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0297A-FF34-4ED9-B79A-82EC10A1AF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8574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1C1E1-D3D0-4A22-8B19-6C810BBC37F5}" type="datetimeFigureOut">
              <a:rPr lang="ru-RU" smtClean="0"/>
              <a:t>15.12.2020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0297A-FF34-4ED9-B79A-82EC10A1AF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4937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1C1E1-D3D0-4A22-8B19-6C810BBC37F5}" type="datetimeFigureOut">
              <a:rPr lang="ru-RU" smtClean="0"/>
              <a:t>15.12.2020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0297A-FF34-4ED9-B79A-82EC10A1AF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752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1C1E1-D3D0-4A22-8B19-6C810BBC37F5}" type="datetimeFigureOut">
              <a:rPr lang="ru-RU" smtClean="0"/>
              <a:t>15.12.2020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0297A-FF34-4ED9-B79A-82EC10A1AF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3375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1C1E1-D3D0-4A22-8B19-6C810BBC37F5}" type="datetimeFigureOut">
              <a:rPr lang="ru-RU" smtClean="0"/>
              <a:t>15.12.2020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0297A-FF34-4ED9-B79A-82EC10A1AF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3966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1C1E1-D3D0-4A22-8B19-6C810BBC37F5}" type="datetimeFigureOut">
              <a:rPr lang="ru-RU" smtClean="0"/>
              <a:t>15.12.2020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0297A-FF34-4ED9-B79A-82EC10A1AF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6884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451C1E1-D3D0-4A22-8B19-6C810BBC37F5}" type="datetimeFigureOut">
              <a:rPr lang="ru-RU" smtClean="0"/>
              <a:t>15.12.2020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0297A-FF34-4ED9-B79A-82EC10A1AF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09041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2290915"/>
            <a:ext cx="9144000" cy="1219047"/>
          </a:xfrm>
        </p:spPr>
        <p:txBody>
          <a:bodyPr>
            <a:normAutofit fontScale="90000"/>
          </a:bodyPr>
          <a:lstStyle/>
          <a:p>
            <a:r>
              <a:rPr lang="ru-RU" sz="4000" dirty="0" smtClean="0"/>
              <a:t/>
            </a:r>
            <a:br>
              <a:rPr lang="ru-RU" sz="4000" dirty="0" smtClean="0"/>
            </a:br>
            <a:r>
              <a:rPr lang="ru-RU" sz="4000" dirty="0"/>
              <a:t/>
            </a:r>
            <a:br>
              <a:rPr lang="ru-RU" sz="4000" dirty="0"/>
            </a:br>
            <a:r>
              <a:rPr lang="ru-RU" sz="4000" dirty="0" smtClean="0"/>
              <a:t>Курсовой проект </a:t>
            </a:r>
            <a:br>
              <a:rPr lang="ru-RU" sz="4000" dirty="0" smtClean="0"/>
            </a:br>
            <a:r>
              <a:rPr lang="ru-RU" sz="4000" dirty="0" smtClean="0"/>
              <a:t>на тему: «Кодовый замок»</a:t>
            </a:r>
            <a:endParaRPr lang="ru-RU" sz="40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496772"/>
            <a:ext cx="9606116" cy="1933523"/>
          </a:xfrm>
        </p:spPr>
        <p:txBody>
          <a:bodyPr>
            <a:normAutofit/>
          </a:bodyPr>
          <a:lstStyle/>
          <a:p>
            <a:pPr algn="l"/>
            <a:r>
              <a:rPr lang="ru-RU" dirty="0" smtClean="0"/>
              <a:t>Выполнила студентка группы 19-КБ-ПР2                   Наталочка А.Д.</a:t>
            </a:r>
          </a:p>
          <a:p>
            <a:pPr algn="l"/>
            <a:endParaRPr lang="ru-RU" dirty="0"/>
          </a:p>
          <a:p>
            <a:pPr algn="l"/>
            <a:r>
              <a:rPr lang="ru-RU" dirty="0" smtClean="0"/>
              <a:t>Руководитель работы 		                     	к.т.н., доцент Попова О.Б.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524000" y="444384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ФГБОУ ВО «Кубанский государственный технологический университет» </a:t>
            </a:r>
          </a:p>
          <a:p>
            <a:pPr algn="ctr"/>
            <a:r>
              <a:rPr lang="ru-RU" sz="2000" dirty="0"/>
              <a:t>(ФГБОУ ВО КубГТУ)</a:t>
            </a:r>
          </a:p>
          <a:p>
            <a:endParaRPr lang="ru-RU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211097" y="6177355"/>
            <a:ext cx="2231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Краснодар, 2020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923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7252" y="887361"/>
            <a:ext cx="3401064" cy="1447800"/>
          </a:xfrm>
        </p:spPr>
        <p:txBody>
          <a:bodyPr/>
          <a:lstStyle/>
          <a:p>
            <a:r>
              <a:rPr lang="ru-RU" sz="3200" dirty="0"/>
              <a:t>Методология </a:t>
            </a:r>
            <a:r>
              <a:rPr lang="en-US" sz="3200" dirty="0"/>
              <a:t>IDEF1X</a:t>
            </a:r>
            <a:endParaRPr lang="ru-RU" sz="32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2233" y="1396654"/>
            <a:ext cx="6864852" cy="45036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47252" y="2647499"/>
            <a:ext cx="3313471" cy="2895599"/>
          </a:xfrm>
        </p:spPr>
        <p:txBody>
          <a:bodyPr>
            <a:normAutofit/>
          </a:bodyPr>
          <a:lstStyle/>
          <a:p>
            <a:r>
              <a:rPr lang="ru-RU" sz="1800" dirty="0"/>
              <a:t>IDEF1X используется для формирования графических представлений информационных моделей, которые отражают структуру и семантику информации внутри среды или системы.</a:t>
            </a:r>
          </a:p>
          <a:p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53402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3683" y="1081549"/>
            <a:ext cx="3772847" cy="1548581"/>
          </a:xfrm>
        </p:spPr>
        <p:txBody>
          <a:bodyPr/>
          <a:lstStyle/>
          <a:p>
            <a:r>
              <a:rPr lang="en-US" sz="3200" dirty="0" smtClean="0"/>
              <a:t>UML. </a:t>
            </a:r>
            <a:r>
              <a:rPr lang="ru-RU" sz="3200" dirty="0"/>
              <a:t>Диаграмма вариантов использования 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41838" y="2949677"/>
            <a:ext cx="3004090" cy="3448233"/>
          </a:xfrm>
        </p:spPr>
        <p:txBody>
          <a:bodyPr>
            <a:normAutofit/>
          </a:bodyPr>
          <a:lstStyle/>
          <a:p>
            <a:r>
              <a:rPr lang="ru-RU" sz="1600" dirty="0"/>
              <a:t>П</a:t>
            </a:r>
            <a:r>
              <a:rPr lang="ru-RU" sz="1600" dirty="0" smtClean="0"/>
              <a:t>роектируемая </a:t>
            </a:r>
            <a:r>
              <a:rPr lang="ru-RU" sz="1600" dirty="0"/>
              <a:t>система представляется в виде множества актеров, взаимодействующих с системой с помощью так называемых вариантов использования. </a:t>
            </a:r>
            <a:endParaRPr lang="ru-RU" sz="1600" dirty="0" smtClean="0"/>
          </a:p>
          <a:p>
            <a:r>
              <a:rPr lang="ru-RU" sz="1600" dirty="0"/>
              <a:t>Вариант использования описывает типичное взаимодействие между пользователем и системой. </a:t>
            </a:r>
            <a:endParaRPr lang="ru-RU" sz="1800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400" y="1344058"/>
            <a:ext cx="6276567" cy="4849143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2953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4954" y="403123"/>
            <a:ext cx="8126699" cy="555522"/>
          </a:xfrm>
        </p:spPr>
        <p:txBody>
          <a:bodyPr/>
          <a:lstStyle/>
          <a:p>
            <a:r>
              <a:rPr lang="en-US" sz="2800" dirty="0" smtClean="0"/>
              <a:t>UML. </a:t>
            </a:r>
            <a:r>
              <a:rPr lang="ru-RU" sz="2800" dirty="0" smtClean="0"/>
              <a:t>Диаграмма </a:t>
            </a:r>
            <a:r>
              <a:rPr lang="ru-RU" sz="2800" dirty="0"/>
              <a:t>последовательности 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154954" y="1094773"/>
            <a:ext cx="8647807" cy="938981"/>
          </a:xfrm>
        </p:spPr>
        <p:txBody>
          <a:bodyPr>
            <a:normAutofit/>
          </a:bodyPr>
          <a:lstStyle/>
          <a:p>
            <a:r>
              <a:rPr lang="ru-RU" sz="1800" dirty="0"/>
              <a:t>Диаграмма последовательности </a:t>
            </a:r>
            <a:r>
              <a:rPr lang="ru-RU" sz="1800" dirty="0" smtClean="0"/>
              <a:t>отражает </a:t>
            </a:r>
            <a:r>
              <a:rPr lang="ru-RU" sz="1800" dirty="0"/>
              <a:t>поток событий, происходящих в рамках варианта использования.</a:t>
            </a:r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2033754"/>
            <a:ext cx="9169447" cy="4494825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5061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6917" y="707923"/>
            <a:ext cx="3883742" cy="1794388"/>
          </a:xfrm>
        </p:spPr>
        <p:txBody>
          <a:bodyPr/>
          <a:lstStyle/>
          <a:p>
            <a:r>
              <a:rPr lang="en-US" sz="2800" dirty="0" smtClean="0"/>
              <a:t>UML. </a:t>
            </a:r>
            <a:r>
              <a:rPr lang="ru-RU" sz="2800" dirty="0" smtClean="0"/>
              <a:t>Диаграмма </a:t>
            </a:r>
            <a:r>
              <a:rPr lang="ru-RU" sz="2800" dirty="0"/>
              <a:t>кооперации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536" y="1396675"/>
            <a:ext cx="6905097" cy="4539714"/>
          </a:xfrm>
          <a:ln>
            <a:solidFill>
              <a:schemeClr val="accent1"/>
            </a:solidFill>
          </a:ln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66917" y="2627835"/>
            <a:ext cx="3480619" cy="2895599"/>
          </a:xfrm>
        </p:spPr>
        <p:txBody>
          <a:bodyPr>
            <a:normAutofit/>
          </a:bodyPr>
          <a:lstStyle/>
          <a:p>
            <a:r>
              <a:rPr lang="ru-RU" sz="1600" dirty="0"/>
              <a:t>На диаграмме кооперации представлена вся та информация, которая есть и на диаграмме последовательности, но кооперативная диаграмма по-другому описывает поток событий. Из нее легче понять связи между объектами, однако, труднее уяснить последовательность событий.</a:t>
            </a:r>
          </a:p>
          <a:p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63771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5688" y="813620"/>
            <a:ext cx="3401064" cy="1447800"/>
          </a:xfrm>
        </p:spPr>
        <p:txBody>
          <a:bodyPr/>
          <a:lstStyle/>
          <a:p>
            <a:r>
              <a:rPr lang="en-US" sz="2800" dirty="0" smtClean="0"/>
              <a:t>UML. </a:t>
            </a:r>
            <a:r>
              <a:rPr lang="ru-RU" sz="2800" dirty="0"/>
              <a:t>Диаграмма классов </a:t>
            </a:r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393" y="1487235"/>
            <a:ext cx="7458000" cy="4380329"/>
          </a:xfrm>
          <a:ln>
            <a:solidFill>
              <a:schemeClr val="accent1"/>
            </a:solidFill>
          </a:ln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25689" y="2261420"/>
            <a:ext cx="3401063" cy="3763460"/>
          </a:xfrm>
        </p:spPr>
        <p:txBody>
          <a:bodyPr>
            <a:normAutofit/>
          </a:bodyPr>
          <a:lstStyle/>
          <a:p>
            <a:r>
              <a:rPr lang="ru-RU" sz="1600" dirty="0"/>
              <a:t>Диаграмма классов определяет типы классов системы и различного рода статические связи, которые существуют между ними. На диаграммах классов изображаются также атрибуты классов, операции классов и ограничения, которые накладываются на связи между классами.</a:t>
            </a:r>
          </a:p>
        </p:txBody>
      </p:sp>
    </p:spTree>
    <p:extLst>
      <p:ext uri="{BB962C8B-B14F-4D97-AF65-F5344CB8AC3E}">
        <p14:creationId xmlns:p14="http://schemas.microsoft.com/office/powerpoint/2010/main" val="376444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00993" y="762109"/>
            <a:ext cx="4105304" cy="1447800"/>
          </a:xfrm>
        </p:spPr>
        <p:txBody>
          <a:bodyPr/>
          <a:lstStyle/>
          <a:p>
            <a:r>
              <a:rPr lang="en-US" sz="2800" dirty="0" smtClean="0"/>
              <a:t>UML. </a:t>
            </a:r>
            <a:r>
              <a:rPr lang="ru-RU" sz="2800" dirty="0"/>
              <a:t>Диаграмма состояний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833" y="1259867"/>
            <a:ext cx="6056670" cy="5170328"/>
          </a:xfrm>
          <a:ln>
            <a:solidFill>
              <a:schemeClr val="accent1"/>
            </a:solidFill>
          </a:ln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00993" y="2397232"/>
            <a:ext cx="3401063" cy="2895599"/>
          </a:xfrm>
        </p:spPr>
        <p:txBody>
          <a:bodyPr>
            <a:normAutofit/>
          </a:bodyPr>
          <a:lstStyle/>
          <a:p>
            <a:r>
              <a:rPr lang="ru-RU" sz="1800" dirty="0"/>
              <a:t>Диаграммы состояний определяют все возможные состояния, в которых может находиться конкретный объект, а также процесс смены состояний объекта в результате наступления некоторых событий.</a:t>
            </a:r>
          </a:p>
        </p:txBody>
      </p:sp>
    </p:spTree>
    <p:extLst>
      <p:ext uri="{BB962C8B-B14F-4D97-AF65-F5344CB8AC3E}">
        <p14:creationId xmlns:p14="http://schemas.microsoft.com/office/powerpoint/2010/main" val="3250949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0103" y="515342"/>
            <a:ext cx="3798934" cy="1764890"/>
          </a:xfrm>
        </p:spPr>
        <p:txBody>
          <a:bodyPr/>
          <a:lstStyle/>
          <a:p>
            <a:r>
              <a:rPr lang="en-US" sz="2800" dirty="0" smtClean="0"/>
              <a:t>UML. </a:t>
            </a:r>
            <a:r>
              <a:rPr lang="ru-RU" sz="2800" dirty="0"/>
              <a:t>Объединённая диаграмма компонентов и размещения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173" y="515342"/>
            <a:ext cx="5137383" cy="5760098"/>
          </a:xfrm>
          <a:ln>
            <a:solidFill>
              <a:schemeClr val="accent1"/>
            </a:solidFill>
          </a:ln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80103" y="2382028"/>
            <a:ext cx="3401063" cy="2895599"/>
          </a:xfrm>
        </p:spPr>
        <p:txBody>
          <a:bodyPr>
            <a:noAutofit/>
          </a:bodyPr>
          <a:lstStyle/>
          <a:p>
            <a:r>
              <a:rPr lang="ru-RU" sz="1800" dirty="0"/>
              <a:t>Диаграмма размещения показывает физическое расположение сети и местонахождение в ней различных компонентов.</a:t>
            </a:r>
          </a:p>
          <a:p>
            <a:r>
              <a:rPr lang="ru-RU" sz="1800" dirty="0"/>
              <a:t>Диаграммы компонентов показывают, как выглядит модель на физическом уровне. На них изображены компоненты программного обеспечения и связи между ними. 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439125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 smtClean="0"/>
              <a:t>Результаты тестирования по методу чёрного ящика</a:t>
            </a:r>
            <a:endParaRPr lang="ru-RU" sz="36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9"/>
          <a:stretch/>
        </p:blipFill>
        <p:spPr>
          <a:xfrm>
            <a:off x="1717521" y="2055813"/>
            <a:ext cx="3232635" cy="4227000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92229" y="2055813"/>
            <a:ext cx="3302329" cy="429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858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92" y="1179872"/>
            <a:ext cx="3874146" cy="5076467"/>
          </a:xfrm>
        </p:spPr>
      </p:pic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44744" y="1171513"/>
            <a:ext cx="3908856" cy="508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42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299" y="1707271"/>
            <a:ext cx="3471656" cy="4549066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77695" y="2178618"/>
            <a:ext cx="5754546" cy="360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23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6296" y="297425"/>
            <a:ext cx="8825659" cy="911943"/>
          </a:xfrm>
        </p:spPr>
        <p:txBody>
          <a:bodyPr/>
          <a:lstStyle/>
          <a:p>
            <a:r>
              <a:rPr lang="ru-RU" dirty="0" smtClean="0"/>
              <a:t>Цели и задачи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half" idx="2"/>
          </p:nvPr>
        </p:nvSpPr>
        <p:spPr>
          <a:xfrm>
            <a:off x="1076296" y="1111046"/>
            <a:ext cx="8952607" cy="5447070"/>
          </a:xfrm>
        </p:spPr>
        <p:txBody>
          <a:bodyPr>
            <a:normAutofit/>
          </a:bodyPr>
          <a:lstStyle/>
          <a:p>
            <a:r>
              <a:rPr lang="ru-RU" dirty="0"/>
              <a:t>Система автоматизации кодового замка, регулирующего доступ в помещение, позволяет избежать нежелательных проникновений на охраняемое помещение. </a:t>
            </a:r>
          </a:p>
          <a:p>
            <a:r>
              <a:rPr lang="ru-RU" b="1" i="1" dirty="0" smtClean="0"/>
              <a:t>Целью</a:t>
            </a:r>
            <a:r>
              <a:rPr lang="ru-RU" dirty="0" smtClean="0"/>
              <a:t> данного курсового проекта является доработка</a:t>
            </a:r>
            <a:r>
              <a:rPr lang="en-US" dirty="0" smtClean="0"/>
              <a:t> </a:t>
            </a:r>
            <a:r>
              <a:rPr lang="ru-RU" dirty="0" smtClean="0"/>
              <a:t>проекта </a:t>
            </a:r>
            <a:r>
              <a:rPr lang="ru-RU" dirty="0"/>
              <a:t>системы автоматизации кодового </a:t>
            </a:r>
            <a:r>
              <a:rPr lang="ru-RU" dirty="0" smtClean="0"/>
              <a:t>замка с </a:t>
            </a:r>
            <a:r>
              <a:rPr lang="ru-RU" dirty="0"/>
              <a:t>использованием диаграмм разного </a:t>
            </a:r>
            <a:r>
              <a:rPr lang="ru-RU" dirty="0" smtClean="0"/>
              <a:t>вида, в </a:t>
            </a:r>
            <a:r>
              <a:rPr lang="ru-RU" dirty="0"/>
              <a:t>полной мере описывающих как внутреннее устройство исследуемой системы, так и всевозможные взаимодействия между её компонентами. </a:t>
            </a:r>
            <a:endParaRPr lang="ru-RU" dirty="0" smtClean="0"/>
          </a:p>
          <a:p>
            <a:r>
              <a:rPr lang="ru-RU" dirty="0" smtClean="0"/>
              <a:t>Для достижения этой цели был </a:t>
            </a:r>
            <a:r>
              <a:rPr lang="ru-RU" dirty="0"/>
              <a:t>сформирован следующий список </a:t>
            </a:r>
            <a:r>
              <a:rPr lang="ru-RU" b="1" i="1" dirty="0"/>
              <a:t>задач</a:t>
            </a:r>
            <a:r>
              <a:rPr lang="ru-RU" dirty="0"/>
              <a:t>: </a:t>
            </a:r>
            <a:endParaRPr lang="ru-RU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 smtClean="0"/>
              <a:t>Исправить неточности в построении существующей диаграммы Ганта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/>
              <a:t>Дополнить проект недостающими</a:t>
            </a:r>
            <a:r>
              <a:rPr lang="en-US" dirty="0"/>
              <a:t> </a:t>
            </a:r>
            <a:r>
              <a:rPr lang="ru-RU" dirty="0"/>
              <a:t>временной и сетевой диаграммами и диаграммами </a:t>
            </a:r>
            <a:r>
              <a:rPr lang="en-US" dirty="0"/>
              <a:t>IDEF0, IDEF3, IDEF1X</a:t>
            </a:r>
            <a:r>
              <a:rPr lang="ru-RU" dirty="0"/>
              <a:t> и </a:t>
            </a:r>
            <a:r>
              <a:rPr lang="en-US" dirty="0" smtClean="0"/>
              <a:t>UML</a:t>
            </a:r>
            <a:endParaRPr lang="ru-RU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 smtClean="0"/>
              <a:t>Рассчитать трудоемкость проекта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 smtClean="0"/>
              <a:t>Расширить функционал прикладной программы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369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 smtClean="0"/>
              <a:t>Результаты тестирования по методу белого ящика</a:t>
            </a:r>
            <a:endParaRPr lang="ru-RU" sz="40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37791" t="18212" r="37866" b="26117"/>
          <a:stretch/>
        </p:blipFill>
        <p:spPr>
          <a:xfrm>
            <a:off x="678093" y="2241607"/>
            <a:ext cx="2976689" cy="38292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38047" t="18621" r="37916" b="24869"/>
          <a:stretch/>
        </p:blipFill>
        <p:spPr>
          <a:xfrm>
            <a:off x="4183263" y="2241607"/>
            <a:ext cx="2895630" cy="38292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l="37790" t="18165" r="37771" b="25206"/>
          <a:stretch/>
        </p:blipFill>
        <p:spPr>
          <a:xfrm>
            <a:off x="7607374" y="2241607"/>
            <a:ext cx="2938556" cy="383025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52805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Grp="1" noChangeAspect="1"/>
          </p:cNvPicPr>
          <p:nvPr>
            <p:ph type="pic" idx="15"/>
          </p:nvPr>
        </p:nvPicPr>
        <p:blipFill rotWithShape="1">
          <a:blip r:embed="rId2"/>
          <a:srcRect l="38339" t="19070" r="37897" b="25293"/>
          <a:stretch/>
        </p:blipFill>
        <p:spPr>
          <a:xfrm>
            <a:off x="499354" y="1890445"/>
            <a:ext cx="3089420" cy="40685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Рисунок 12"/>
          <p:cNvPicPr>
            <a:picLocks noGrp="1" noChangeAspect="1"/>
          </p:cNvPicPr>
          <p:nvPr>
            <p:ph type="pic" idx="21"/>
          </p:nvPr>
        </p:nvPicPr>
        <p:blipFill rotWithShape="1">
          <a:blip r:embed="rId3"/>
          <a:srcRect l="37829" t="18479" r="38086" b="25408"/>
          <a:stretch/>
        </p:blipFill>
        <p:spPr>
          <a:xfrm>
            <a:off x="3804473" y="1890445"/>
            <a:ext cx="3104527" cy="40685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Рисунок 13"/>
          <p:cNvPicPr>
            <a:picLocks noGrp="1" noChangeAspect="1"/>
          </p:cNvPicPr>
          <p:nvPr>
            <p:ph type="pic" idx="22"/>
          </p:nvPr>
        </p:nvPicPr>
        <p:blipFill rotWithShape="1">
          <a:blip r:embed="rId4"/>
          <a:srcRect l="37944" t="17991" r="37788" b="25244"/>
          <a:stretch/>
        </p:blipFill>
        <p:spPr>
          <a:xfrm>
            <a:off x="7124699" y="1890445"/>
            <a:ext cx="3092112" cy="406856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60151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38201" t="19007" r="38537" b="24925"/>
          <a:stretch/>
        </p:blipFill>
        <p:spPr>
          <a:xfrm>
            <a:off x="1199535" y="1457441"/>
            <a:ext cx="3539613" cy="47988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77875" y="1457441"/>
            <a:ext cx="3689364" cy="479889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88490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5608" y="590370"/>
            <a:ext cx="9404723" cy="1400530"/>
          </a:xfrm>
        </p:spPr>
        <p:txBody>
          <a:bodyPr/>
          <a:lstStyle/>
          <a:p>
            <a:r>
              <a:rPr lang="ru-RU" sz="3600" dirty="0" smtClean="0"/>
              <a:t>Тестирование функции настройки</a:t>
            </a:r>
            <a:endParaRPr lang="ru-RU" sz="36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03313" y="2487561"/>
            <a:ext cx="4864075" cy="30483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85719" y="2931958"/>
            <a:ext cx="2933700" cy="21336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57145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0526" y="535986"/>
            <a:ext cx="4395787" cy="27548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340043" y="940914"/>
            <a:ext cx="4752960" cy="18711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26" y="3620707"/>
            <a:ext cx="4395787" cy="27548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0043" y="4034482"/>
            <a:ext cx="4723991" cy="198531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82662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65239" y="503903"/>
            <a:ext cx="8825659" cy="1059426"/>
          </a:xfrm>
        </p:spPr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half" idx="2"/>
          </p:nvPr>
        </p:nvSpPr>
        <p:spPr>
          <a:xfrm>
            <a:off x="865239" y="1818968"/>
            <a:ext cx="10215716" cy="4257367"/>
          </a:xfrm>
        </p:spPr>
        <p:txBody>
          <a:bodyPr>
            <a:normAutofit/>
          </a:bodyPr>
          <a:lstStyle/>
          <a:p>
            <a:r>
              <a:rPr lang="ru-RU" dirty="0"/>
              <a:t>В результате выполнения данного курсового проекта была значительно улучшена и доработана предшествующая версия проекта «Кодовый замок». В проект добавлены многие отсутствовавшие диаграммы, выполнена оценка трудоемкости проекта, ПО дополнено новыми функциями и протестировано, описано руководство пользователя. </a:t>
            </a:r>
            <a:endParaRPr lang="ru-RU" dirty="0" smtClean="0"/>
          </a:p>
          <a:p>
            <a:endParaRPr lang="ru-RU" dirty="0"/>
          </a:p>
          <a:p>
            <a:r>
              <a:rPr lang="ru-RU" dirty="0"/>
              <a:t>Благодаря детальному разбору проекта при помощи диаграмм проектирования, полученных в процессе разработки, можно с уверенностью сказать, что полученный кодовый замок, регулирующий доступ в помещение полностью позволяет значительно </a:t>
            </a:r>
            <a:r>
              <a:rPr lang="ru-RU" dirty="0" smtClean="0"/>
              <a:t>обезопасить </a:t>
            </a:r>
            <a:r>
              <a:rPr lang="ru-RU" dirty="0"/>
              <a:t>какие-либо помещения, которые будут принадлежать фирмам или частным лицам.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8188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1997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 smtClean="0"/>
              <a:t>Временная диаграмма распределения работников по этапам. Диаграмма </a:t>
            </a:r>
            <a:r>
              <a:rPr lang="ru-RU" sz="3200" dirty="0"/>
              <a:t>Г</a:t>
            </a:r>
            <a:r>
              <a:rPr lang="ru-RU" sz="3200" dirty="0" smtClean="0"/>
              <a:t>анта.</a:t>
            </a:r>
            <a:endParaRPr lang="ru-RU" sz="32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899" y="1946787"/>
            <a:ext cx="10086488" cy="447367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9663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955" y="2310883"/>
            <a:ext cx="10205884" cy="39817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12956" y="412955"/>
            <a:ext cx="9733934" cy="2593420"/>
          </a:xfrm>
        </p:spPr>
        <p:txBody>
          <a:bodyPr>
            <a:normAutofit/>
          </a:bodyPr>
          <a:lstStyle/>
          <a:p>
            <a:r>
              <a:rPr lang="ru-RU" dirty="0"/>
              <a:t>Диаграмма Ганта — это популярный тип столбчатых диаграмм (гистограмм), который является</a:t>
            </a:r>
          </a:p>
          <a:p>
            <a:r>
              <a:rPr lang="ru-RU" dirty="0"/>
              <a:t>инструментом, позволяющим визуализировать и управлять проектами, структурировать их выполнение и</a:t>
            </a:r>
          </a:p>
          <a:p>
            <a:r>
              <a:rPr lang="ru-RU" dirty="0"/>
              <a:t>видеть общую картину задач, как личных, так и организации. Она представляет собой горизонтальные</a:t>
            </a:r>
          </a:p>
          <a:p>
            <a:r>
              <a:rPr lang="ru-RU" dirty="0"/>
              <a:t>полосы, расположенные между двумя осями: Вертикальная - это список задач и Горизонтальная - это</a:t>
            </a:r>
          </a:p>
          <a:p>
            <a:r>
              <a:rPr lang="ru-RU" dirty="0"/>
              <a:t>временная шкала проекта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473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7535" y="475635"/>
            <a:ext cx="8274182" cy="496529"/>
          </a:xfrm>
        </p:spPr>
        <p:txBody>
          <a:bodyPr/>
          <a:lstStyle/>
          <a:p>
            <a:r>
              <a:rPr lang="ru-RU" sz="3200" dirty="0" smtClean="0"/>
              <a:t>Сетевая диаграмма</a:t>
            </a:r>
            <a:endParaRPr lang="ru-RU" sz="32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53498"/>
            <a:ext cx="5949158" cy="35528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17535" y="5466736"/>
            <a:ext cx="11577820" cy="1558170"/>
          </a:xfrm>
        </p:spPr>
        <p:txBody>
          <a:bodyPr>
            <a:normAutofit/>
          </a:bodyPr>
          <a:lstStyle/>
          <a:p>
            <a:r>
              <a:rPr lang="ru-RU" sz="1800" dirty="0"/>
              <a:t>Сетевая диаграмма отображает зависимости между различными этапами проекта. Основной целью её использования является эффективное планирование и управление работами и ресурсами проекта.</a:t>
            </a:r>
          </a:p>
          <a:p>
            <a:endParaRPr lang="ru-RU" sz="2000" dirty="0"/>
          </a:p>
        </p:txBody>
      </p:sp>
      <p:pic>
        <p:nvPicPr>
          <p:cNvPr id="6" name="Рисунок 5"/>
          <p:cNvPicPr/>
          <p:nvPr/>
        </p:nvPicPr>
        <p:blipFill>
          <a:blip r:embed="rId3"/>
          <a:stretch>
            <a:fillRect/>
          </a:stretch>
        </p:blipFill>
        <p:spPr>
          <a:xfrm>
            <a:off x="5949158" y="2369574"/>
            <a:ext cx="6242842" cy="30123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Прямоугольник 6"/>
          <p:cNvSpPr/>
          <p:nvPr/>
        </p:nvSpPr>
        <p:spPr>
          <a:xfrm>
            <a:off x="0" y="5106386"/>
            <a:ext cx="5949158" cy="27554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5949158" y="1553498"/>
            <a:ext cx="6242842" cy="81385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159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3962" y="1074174"/>
            <a:ext cx="3771156" cy="1447800"/>
          </a:xfrm>
        </p:spPr>
        <p:txBody>
          <a:bodyPr/>
          <a:lstStyle/>
          <a:p>
            <a:r>
              <a:rPr lang="ru-RU" sz="2800" dirty="0"/>
              <a:t>Создание модели </a:t>
            </a:r>
            <a:r>
              <a:rPr lang="ru-RU" sz="2800" dirty="0" err="1"/>
              <a:t>As-Is</a:t>
            </a:r>
            <a:r>
              <a:rPr lang="ru-RU" sz="2800" dirty="0"/>
              <a:t> в методологии IDEF0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53962" y="2521974"/>
            <a:ext cx="3657599" cy="3375085"/>
          </a:xfrm>
        </p:spPr>
        <p:txBody>
          <a:bodyPr>
            <a:noAutofit/>
          </a:bodyPr>
          <a:lstStyle/>
          <a:p>
            <a:r>
              <a:rPr lang="ru-RU" dirty="0"/>
              <a:t>Диаграмма </a:t>
            </a:r>
            <a:r>
              <a:rPr lang="en-US" dirty="0"/>
              <a:t>As</a:t>
            </a:r>
            <a:r>
              <a:rPr lang="ru-RU" dirty="0"/>
              <a:t>-</a:t>
            </a:r>
            <a:r>
              <a:rPr lang="en-US" dirty="0"/>
              <a:t>Is</a:t>
            </a:r>
            <a:r>
              <a:rPr lang="ru-RU" dirty="0"/>
              <a:t> – это функциональная модель системы «как есть», позволяющая узнать, где находятся уязвимые места, какие будут плюсы и минусы, протекающих в ней бизнес-процессов относительно конкурентов. </a:t>
            </a:r>
          </a:p>
          <a:p>
            <a:r>
              <a:rPr lang="ru-RU" dirty="0"/>
              <a:t>IDEF0 –  методология функционального моделирования </a:t>
            </a:r>
            <a:r>
              <a:rPr lang="ru-RU" dirty="0" smtClean="0"/>
              <a:t>и </a:t>
            </a:r>
            <a:r>
              <a:rPr lang="ru-RU" dirty="0"/>
              <a:t>графическая нотация, предназначенная для формализации и описания бизнес-процессов. Отличительной особенностью IDEF0 является её акцент на соподчинённость объектов</a:t>
            </a:r>
            <a:endParaRPr lang="ru-RU" dirty="0" smtClean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776" y="1389497"/>
            <a:ext cx="7404795" cy="4541975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1670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1416" y="859176"/>
            <a:ext cx="3401064" cy="1447800"/>
          </a:xfrm>
        </p:spPr>
        <p:txBody>
          <a:bodyPr/>
          <a:lstStyle/>
          <a:p>
            <a:r>
              <a:rPr lang="ru-RU" sz="2800" dirty="0"/>
              <a:t>Декомпозиция </a:t>
            </a:r>
            <a:r>
              <a:rPr lang="en-US" sz="2800" dirty="0"/>
              <a:t>IDEF</a:t>
            </a:r>
            <a:r>
              <a:rPr lang="ru-RU" sz="2800" dirty="0"/>
              <a:t>0 1-го уровня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91416" y="2608170"/>
            <a:ext cx="3401063" cy="2895599"/>
          </a:xfrm>
        </p:spPr>
        <p:txBody>
          <a:bodyPr>
            <a:normAutofit/>
          </a:bodyPr>
          <a:lstStyle/>
          <a:p>
            <a:r>
              <a:rPr lang="ru-RU" sz="1800" dirty="0"/>
              <a:t>Полученная модель системы может быть представлена в более подробном виде </a:t>
            </a:r>
            <a:r>
              <a:rPr lang="ru-RU" sz="1800" dirty="0" smtClean="0"/>
              <a:t>путём </a:t>
            </a:r>
            <a:r>
              <a:rPr lang="ru-RU" sz="1800" dirty="0"/>
              <a:t>разбиения на большее количество составных элементов т. е. применения декомпозиции.</a:t>
            </a:r>
          </a:p>
          <a:p>
            <a:endParaRPr lang="ru-RU" sz="1800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407" y="1288026"/>
            <a:ext cx="7870341" cy="4825093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7268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263" y="371988"/>
            <a:ext cx="9091671" cy="1101214"/>
          </a:xfrm>
        </p:spPr>
        <p:txBody>
          <a:bodyPr/>
          <a:lstStyle/>
          <a:p>
            <a:r>
              <a:rPr lang="ru-RU" sz="2800" dirty="0"/>
              <a:t>Диаграмма 2-го уровня </a:t>
            </a:r>
            <a:r>
              <a:rPr lang="en-US" sz="2800" dirty="0"/>
              <a:t>IDEF</a:t>
            </a:r>
            <a:r>
              <a:rPr lang="ru-RU" sz="2800" dirty="0"/>
              <a:t>3 – декомпозиция функционального блока «Начало обслуживания»</a:t>
            </a:r>
            <a:endParaRPr lang="ru-RU" sz="36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263" y="2300749"/>
            <a:ext cx="3441291" cy="3048000"/>
          </a:xfrm>
        </p:spPr>
        <p:txBody>
          <a:bodyPr>
            <a:noAutofit/>
          </a:bodyPr>
          <a:lstStyle/>
          <a:p>
            <a:r>
              <a:rPr lang="ru-RU" sz="1600" dirty="0"/>
              <a:t>Для описания логики взаимодействия информационных потоков наиболее подходит </a:t>
            </a:r>
            <a:r>
              <a:rPr lang="ru-RU" sz="1600" dirty="0" smtClean="0"/>
              <a:t>IDEF3</a:t>
            </a:r>
            <a:r>
              <a:rPr lang="ru-RU" sz="1600" dirty="0"/>
              <a:t> </a:t>
            </a:r>
            <a:r>
              <a:rPr lang="ru-RU" sz="1600" dirty="0" smtClean="0"/>
              <a:t>– методология </a:t>
            </a:r>
            <a:r>
              <a:rPr lang="ru-RU" sz="1600" dirty="0"/>
              <a:t>моделирования, использующая графическое описание информационных потоков, взаимоотношений между процессами обработки информации и объектов, являющихся частью этих процессов.</a:t>
            </a:r>
          </a:p>
          <a:p>
            <a:endParaRPr lang="ru-RU" sz="1600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231" y="1656026"/>
            <a:ext cx="7531510" cy="4807474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69304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4212" y="314631"/>
            <a:ext cx="9472846" cy="938981"/>
          </a:xfrm>
        </p:spPr>
        <p:txBody>
          <a:bodyPr/>
          <a:lstStyle/>
          <a:p>
            <a:r>
              <a:rPr lang="ru-RU" dirty="0"/>
              <a:t>Диаграмма 3-го уровня IDEF3 – декомпозиция функционального блока «Настройка кодового замка»</a:t>
            </a:r>
          </a:p>
        </p:txBody>
      </p:sp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928" y="1450257"/>
            <a:ext cx="7703040" cy="4910303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459133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109</TotalTime>
  <Words>689</Words>
  <Application>Microsoft Office PowerPoint</Application>
  <PresentationFormat>Широкоэкранный</PresentationFormat>
  <Paragraphs>55</Paragraphs>
  <Slides>26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1" baseType="lpstr">
      <vt:lpstr>Arial</vt:lpstr>
      <vt:lpstr>Century Gothic</vt:lpstr>
      <vt:lpstr>Wingdings</vt:lpstr>
      <vt:lpstr>Wingdings 3</vt:lpstr>
      <vt:lpstr>Ион</vt:lpstr>
      <vt:lpstr>  Курсовой проект  на тему: «Кодовый замок»</vt:lpstr>
      <vt:lpstr>Цели и задачи</vt:lpstr>
      <vt:lpstr>Временная диаграмма распределения работников по этапам. Диаграмма Ганта.</vt:lpstr>
      <vt:lpstr>Презентация PowerPoint</vt:lpstr>
      <vt:lpstr>Сетевая диаграмма</vt:lpstr>
      <vt:lpstr>Создание модели As-Is в методологии IDEF0</vt:lpstr>
      <vt:lpstr>Декомпозиция IDEF0 1-го уровня</vt:lpstr>
      <vt:lpstr>Диаграмма 2-го уровня IDEF3 – декомпозиция функционального блока «Начало обслуживания»</vt:lpstr>
      <vt:lpstr>Диаграмма 3-го уровня IDEF3 – декомпозиция функционального блока «Настройка кодового замка»</vt:lpstr>
      <vt:lpstr>Методология IDEF1X</vt:lpstr>
      <vt:lpstr>UML. Диаграмма вариантов использования </vt:lpstr>
      <vt:lpstr>UML. Диаграмма последовательности </vt:lpstr>
      <vt:lpstr>UML. Диаграмма кооперации</vt:lpstr>
      <vt:lpstr>UML. Диаграмма классов </vt:lpstr>
      <vt:lpstr>UML. Диаграмма состояний</vt:lpstr>
      <vt:lpstr>UML. Объединённая диаграмма компонентов и размещения</vt:lpstr>
      <vt:lpstr>Результаты тестирования по методу чёрного ящика</vt:lpstr>
      <vt:lpstr>Презентация PowerPoint</vt:lpstr>
      <vt:lpstr>Презентация PowerPoint</vt:lpstr>
      <vt:lpstr>Результаты тестирования по методу белого ящика</vt:lpstr>
      <vt:lpstr>Презентация PowerPoint</vt:lpstr>
      <vt:lpstr>Презентация PowerPoint</vt:lpstr>
      <vt:lpstr>Тестирование функции настройки</vt:lpstr>
      <vt:lpstr>Презентация PowerPoint</vt:lpstr>
      <vt:lpstr>Заключение</vt:lpstr>
      <vt:lpstr>Спасибо за внимание!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Курсовой проект  на тему: «Кодовый замок»</dc:title>
  <dc:creator>Анастасия Наталочка</dc:creator>
  <cp:lastModifiedBy>Анастасия Наталочка</cp:lastModifiedBy>
  <cp:revision>15</cp:revision>
  <dcterms:created xsi:type="dcterms:W3CDTF">2020-12-15T08:22:49Z</dcterms:created>
  <dcterms:modified xsi:type="dcterms:W3CDTF">2020-12-15T13:20:49Z</dcterms:modified>
</cp:coreProperties>
</file>